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309" r:id="rId5"/>
    <p:sldId id="257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00" r:id="rId18"/>
    <p:sldId id="260" r:id="rId19"/>
    <p:sldId id="274" r:id="rId20"/>
    <p:sldId id="273" r:id="rId21"/>
    <p:sldId id="301" r:id="rId22"/>
    <p:sldId id="261" r:id="rId23"/>
    <p:sldId id="275" r:id="rId24"/>
    <p:sldId id="277" r:id="rId25"/>
    <p:sldId id="278" r:id="rId26"/>
    <p:sldId id="279" r:id="rId27"/>
    <p:sldId id="281" r:id="rId28"/>
    <p:sldId id="302" r:id="rId29"/>
    <p:sldId id="262" r:id="rId30"/>
    <p:sldId id="276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03" r:id="rId46"/>
    <p:sldId id="263" r:id="rId47"/>
    <p:sldId id="296" r:id="rId48"/>
    <p:sldId id="297" r:id="rId49"/>
    <p:sldId id="298" r:id="rId50"/>
    <p:sldId id="304" r:id="rId51"/>
    <p:sldId id="306" r:id="rId52"/>
    <p:sldId id="305" r:id="rId53"/>
    <p:sldId id="307" r:id="rId54"/>
    <p:sldId id="31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86B97-4A82-409A-94F2-C090DD84DA22}" v="4" dt="2024-07-11T17:24:49.254"/>
    <p1510:client id="{46CAFEDE-7B26-4C9A-A896-510143B5041D}" v="46" dt="2024-07-10T19:28:18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7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6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6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0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9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02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4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82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42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7/11/2024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1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7C19B-CADE-DFD7-C3AA-D4D563E50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14" y="640081"/>
            <a:ext cx="7032894" cy="4419600"/>
          </a:xfrm>
        </p:spPr>
        <p:txBody>
          <a:bodyPr anchor="b">
            <a:normAutofit/>
          </a:bodyPr>
          <a:lstStyle/>
          <a:p>
            <a:pPr algn="l"/>
            <a:r>
              <a:rPr lang="en-US" sz="7500" dirty="0" err="1">
                <a:solidFill>
                  <a:schemeClr val="bg1"/>
                </a:solidFill>
              </a:rPr>
              <a:t>curso</a:t>
            </a:r>
            <a:r>
              <a:rPr lang="en-US" sz="7500" dirty="0">
                <a:solidFill>
                  <a:schemeClr val="bg1"/>
                </a:solidFill>
              </a:rPr>
              <a:t> de </a:t>
            </a:r>
            <a:r>
              <a:rPr lang="en-US" sz="7500" dirty="0" err="1">
                <a:solidFill>
                  <a:schemeClr val="bg1"/>
                </a:solidFill>
              </a:rPr>
              <a:t>certificación</a:t>
            </a:r>
            <a:r>
              <a:rPr lang="en-US" sz="7500" dirty="0">
                <a:solidFill>
                  <a:schemeClr val="bg1"/>
                </a:solidFill>
              </a:rPr>
              <a:t> CERTA 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7BF5B85-0FB0-B3FF-A736-C02EB911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45" y="1011937"/>
            <a:ext cx="4118641" cy="3675887"/>
          </a:xfrm>
          <a:prstGeom prst="rect">
            <a:avLst/>
          </a:prstGeom>
        </p:spPr>
      </p:pic>
      <p:pic>
        <p:nvPicPr>
          <p:cNvPr id="6" name="Picture 5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D919BB86-F9FB-25F0-D119-58A2B302F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6" y="5800276"/>
            <a:ext cx="2276714" cy="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Fuego </a:t>
            </a:r>
            <a:r>
              <a:rPr lang="en-US" kern="1200" cap="all" spc="12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Clase</a:t>
            </a:r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Gas</a:t>
            </a:r>
          </a:p>
          <a:p>
            <a:r>
              <a:rPr lang="en-US" dirty="0" err="1"/>
              <a:t>Aceite</a:t>
            </a:r>
            <a:endParaRPr lang="en-US" dirty="0"/>
          </a:p>
          <a:p>
            <a:r>
              <a:rPr lang="en-US" dirty="0" err="1"/>
              <a:t>Grasa</a:t>
            </a:r>
            <a:endParaRPr lang="en-US" dirty="0"/>
          </a:p>
          <a:p>
            <a:r>
              <a:rPr lang="en-US" dirty="0"/>
              <a:t>Pintura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r="20436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4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Fuego </a:t>
            </a:r>
            <a:r>
              <a:rPr lang="en-US" kern="1200" cap="all" spc="12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Clase</a:t>
            </a:r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Eléctrico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Fuego </a:t>
            </a:r>
            <a:r>
              <a:rPr lang="en-US" kern="1200" cap="all" spc="12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Clase</a:t>
            </a:r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Metal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4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2037BA-9ACE-F4FE-CA7B-7432DDBAC763}"/>
              </a:ext>
            </a:extLst>
          </p:cNvPr>
          <p:cNvCxnSpPr/>
          <p:nvPr/>
        </p:nvCxnSpPr>
        <p:spPr>
          <a:xfrm>
            <a:off x="3828288" y="207264"/>
            <a:ext cx="0" cy="6339840"/>
          </a:xfrm>
          <a:prstGeom prst="line">
            <a:avLst/>
          </a:prstGeom>
          <a:ln w="1111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9290C2-8147-5E64-0C7D-D64418FD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44" y="207264"/>
            <a:ext cx="109738" cy="639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24E91-41C1-C755-7D46-D6697F60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14739" y="-3385180"/>
            <a:ext cx="152412" cy="116323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3320F-7558-3638-248B-5CEA6025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4498478"/>
            <a:ext cx="11638273" cy="152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2F784-A0CC-C0EF-B9BC-60279E5EDAC6}"/>
              </a:ext>
            </a:extLst>
          </p:cNvPr>
          <p:cNvSpPr txBox="1"/>
          <p:nvPr/>
        </p:nvSpPr>
        <p:spPr>
          <a:xfrm>
            <a:off x="629587" y="338603"/>
            <a:ext cx="2893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Un mínimo de _______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4A60BC los extintores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deben estar fácilmente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disponibles a menos de</a:t>
            </a:r>
          </a:p>
          <a:p>
            <a:pPr algn="ctr"/>
            <a:r>
              <a:rPr lang="es-ES" dirty="0">
                <a:latin typeface="AGaramondPro-Regular"/>
              </a:rPr>
              <a:t>10 pies</a:t>
            </a:r>
            <a:r>
              <a:rPr lang="es-ES" sz="1800" b="0" u="none" strike="noStrike" baseline="0" dirty="0">
                <a:latin typeface="AGaramondPro-Regular"/>
              </a:rPr>
              <a:t> de todas las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actividades de quema.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E00D4-F663-0D80-E8C8-4D948E471461}"/>
              </a:ext>
            </a:extLst>
          </p:cNvPr>
          <p:cNvSpPr txBox="1"/>
          <p:nvPr/>
        </p:nvSpPr>
        <p:spPr>
          <a:xfrm>
            <a:off x="4649457" y="615601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¿Qué garantiza la banda de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sellado de plástico que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atraviesa el pasador de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liberación de un extintor?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914ED-4A9A-4AA6-0835-323DB21D9A25}"/>
              </a:ext>
            </a:extLst>
          </p:cNvPr>
          <p:cNvSpPr txBox="1"/>
          <p:nvPr/>
        </p:nvSpPr>
        <p:spPr>
          <a:xfrm>
            <a:off x="8766313" y="265369"/>
            <a:ext cx="2893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Nombra una cosa que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deberías hacer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y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una cosa que no debes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hacer cuando atiendes a una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víctima de quemaduras.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D76DF-75A2-8FA5-0266-3F0D505B78EF}"/>
              </a:ext>
            </a:extLst>
          </p:cNvPr>
          <p:cNvSpPr txBox="1"/>
          <p:nvPr/>
        </p:nvSpPr>
        <p:spPr>
          <a:xfrm>
            <a:off x="624735" y="2828835"/>
            <a:ext cx="2893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Nombra dos cosas que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deberían hacerse para las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víctimas del propano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quemadura por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congelación.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CCC33-86A7-3926-DF79-16C3D4B17777}"/>
              </a:ext>
            </a:extLst>
          </p:cNvPr>
          <p:cNvSpPr txBox="1"/>
          <p:nvPr/>
        </p:nvSpPr>
        <p:spPr>
          <a:xfrm>
            <a:off x="4649457" y="3081727"/>
            <a:ext cx="289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¿Qué significa el término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PASS?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3273A-2DBF-29F5-851C-0783222552E8}"/>
              </a:ext>
            </a:extLst>
          </p:cNvPr>
          <p:cNvSpPr txBox="1"/>
          <p:nvPr/>
        </p:nvSpPr>
        <p:spPr>
          <a:xfrm>
            <a:off x="8766313" y="2766008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Nombra dos materiales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que, si se incendiaran, se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clasificarían como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Incendios de clase 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BD3A6-BA80-194F-6F93-BC5D37EB719B}"/>
              </a:ext>
            </a:extLst>
          </p:cNvPr>
          <p:cNvSpPr txBox="1"/>
          <p:nvPr/>
        </p:nvSpPr>
        <p:spPr>
          <a:xfrm>
            <a:off x="654981" y="5071155"/>
            <a:ext cx="28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Mencione tres tipos de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PPE que deben utilizarse al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realizar trabajos con soplete.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49832-98CE-A798-FFEB-F059DE8A9F44}"/>
              </a:ext>
            </a:extLst>
          </p:cNvPr>
          <p:cNvSpPr txBox="1"/>
          <p:nvPr/>
        </p:nvSpPr>
        <p:spPr>
          <a:xfrm>
            <a:off x="4649457" y="4932656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¿Qué tipo de extintor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debe haber a menos de</a:t>
            </a:r>
          </a:p>
          <a:p>
            <a:pPr algn="ctr"/>
            <a:r>
              <a:rPr lang="es-ES" dirty="0">
                <a:latin typeface="AGaramondPro-Regular"/>
              </a:rPr>
              <a:t>10 pies </a:t>
            </a:r>
            <a:r>
              <a:rPr lang="es-ES" sz="1800" b="0" u="none" strike="noStrike" baseline="0" dirty="0">
                <a:latin typeface="AGaramondPro-Regular"/>
              </a:rPr>
              <a:t>de los trabajos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con soplete?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852E0-088F-1DB2-D535-D828E1FC73F7}"/>
              </a:ext>
            </a:extLst>
          </p:cNvPr>
          <p:cNvSpPr txBox="1"/>
          <p:nvPr/>
        </p:nvSpPr>
        <p:spPr>
          <a:xfrm>
            <a:off x="8766313" y="5071155"/>
            <a:ext cx="28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u="none" strike="noStrike" baseline="0" dirty="0">
                <a:latin typeface="AGaramondPro-Regular"/>
              </a:rPr>
              <a:t>¿Qué se debe hacer con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un extintor que se ha</a:t>
            </a:r>
          </a:p>
          <a:p>
            <a:pPr algn="ctr"/>
            <a:r>
              <a:rPr lang="es-ES" sz="1800" b="0" u="none" strike="noStrike" baseline="0" dirty="0">
                <a:latin typeface="AGaramondPro-Regular"/>
              </a:rPr>
              <a:t>descargado?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1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/>
              <a:t>Puede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Enumerar los requisitos de los equipos de protección individual para las actividades con soplete</a:t>
            </a:r>
          </a:p>
          <a:p>
            <a:r>
              <a:rPr lang="es-ES" dirty="0"/>
              <a:t>2. Describir los procedimientos básicos de primeros auxilios asociados a las actividades con soplete</a:t>
            </a:r>
          </a:p>
          <a:p>
            <a:r>
              <a:rPr lang="es-ES" dirty="0"/>
              <a:t>3. Describir el sistema PASS para utilizar un extintor de incendios</a:t>
            </a:r>
          </a:p>
        </p:txBody>
      </p:sp>
    </p:spTree>
    <p:extLst>
      <p:ext uri="{BB962C8B-B14F-4D97-AF65-F5344CB8AC3E}">
        <p14:creationId xmlns:p14="http://schemas.microsoft.com/office/powerpoint/2010/main" val="363942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1000"/>
              </a:lnSpc>
            </a:pPr>
            <a:r>
              <a:rPr lang="es-ES" sz="7200" dirty="0"/>
              <a:t>Planificación previa al empleo y preparación</a:t>
            </a:r>
            <a:endParaRPr lang="en-US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Sección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613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usted debería poder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Identificar los elementos clave de una inspección exhaustiva previa al trabajo</a:t>
            </a:r>
          </a:p>
          <a:p>
            <a:r>
              <a:rPr lang="es-ES" dirty="0"/>
              <a:t>2. Prescribir controles de peligro cuando se queme con soplete cerca de zonas peligrosas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2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DE5CC-B744-CBE1-0045-9939E5F1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093" y="263471"/>
            <a:ext cx="6138175" cy="63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0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/>
              <a:t>Puede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Identificar los elementos clave de una inspección exhaustiva previa al trabajo</a:t>
            </a:r>
          </a:p>
          <a:p>
            <a:r>
              <a:rPr lang="es-ES" dirty="0"/>
              <a:t>2. Prescribir controles de peligro cuando se queme con soplete cerca de zonas peligrosas</a:t>
            </a:r>
          </a:p>
        </p:txBody>
      </p:sp>
    </p:spTree>
    <p:extLst>
      <p:ext uri="{BB962C8B-B14F-4D97-AF65-F5344CB8AC3E}">
        <p14:creationId xmlns:p14="http://schemas.microsoft.com/office/powerpoint/2010/main" val="124735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 de propano y seguridad de los equipos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Sección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2601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81924-5A3D-2B31-EE4B-443F3997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 fontScale="90000"/>
          </a:bodyPr>
          <a:lstStyle/>
          <a:p>
            <a:r>
              <a:rPr lang="en-US" dirty="0"/>
              <a:t>Desarrollo del </a:t>
            </a:r>
            <a:r>
              <a:rPr lang="en-US" dirty="0" err="1"/>
              <a:t>curso</a:t>
            </a:r>
            <a:endParaRPr lang="en-US" dirty="0"/>
          </a:p>
        </p:txBody>
      </p:sp>
      <p:pic>
        <p:nvPicPr>
          <p:cNvPr id="5" name="Picture 4" descr="A person in a reflective jacket">
            <a:extLst>
              <a:ext uri="{FF2B5EF4-FFF2-40B4-BE49-F238E27FC236}">
                <a16:creationId xmlns:a16="http://schemas.microsoft.com/office/drawing/2014/main" id="{2310A21E-2B46-C45B-B84F-8F2F0369B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32233" b="-1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8325D-962C-1A95-53B4-278B0D23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 lnSpcReduction="10000"/>
          </a:bodyPr>
          <a:lstStyle/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Introducción</a:t>
            </a:r>
            <a:r>
              <a:rPr lang="en-US" sz="2000" dirty="0"/>
              <a:t> al </a:t>
            </a:r>
            <a:r>
              <a:rPr lang="en-US" sz="2000" dirty="0" err="1"/>
              <a:t>programa</a:t>
            </a:r>
            <a:endParaRPr lang="en-US" sz="2000" dirty="0"/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Requisitos</a:t>
            </a:r>
            <a:r>
              <a:rPr lang="en-US" sz="2000" dirty="0"/>
              <a:t> </a:t>
            </a:r>
            <a:r>
              <a:rPr lang="en-US" sz="2000" dirty="0" err="1"/>
              <a:t>generales</a:t>
            </a:r>
            <a:endParaRPr lang="en-US" sz="2000" dirty="0"/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Planificación previa al empleo y preparación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Herramienta de propano y seguridad de los equipos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Seguridad</a:t>
            </a:r>
            <a:r>
              <a:rPr lang="en-US" sz="2000" dirty="0"/>
              <a:t> de las </a:t>
            </a:r>
            <a:r>
              <a:rPr lang="en-US" sz="2000" dirty="0" err="1"/>
              <a:t>aplicaciones</a:t>
            </a:r>
            <a:endParaRPr lang="en-US" sz="2000" dirty="0"/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Requisitos y obligaciones tras el empleo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 </a:t>
            </a:r>
            <a:r>
              <a:rPr lang="en-US" sz="2000" dirty="0" err="1"/>
              <a:t>formación</a:t>
            </a:r>
            <a:r>
              <a:rPr lang="en-US" sz="2000" dirty="0"/>
              <a:t> </a:t>
            </a:r>
            <a:r>
              <a:rPr lang="en-US" sz="2000" dirty="0" err="1"/>
              <a:t>práctica</a:t>
            </a:r>
            <a:endParaRPr lang="en-US" sz="2000" dirty="0"/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Examen</a:t>
            </a:r>
          </a:p>
        </p:txBody>
      </p:sp>
    </p:spTree>
    <p:extLst>
      <p:ext uri="{BB962C8B-B14F-4D97-AF65-F5344CB8AC3E}">
        <p14:creationId xmlns:p14="http://schemas.microsoft.com/office/powerpoint/2010/main" val="4034870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usted debería poder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Nombrar los componentes de un conjunto de soplete para techado</a:t>
            </a:r>
          </a:p>
          <a:p>
            <a:r>
              <a:rPr lang="es-ES" dirty="0"/>
              <a:t>2. Explicar los pasos y procedimientos adecuados para manipular bombonas de gas propano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7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B2ACB4-2857-6C74-8292-4C74F7F0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736" y="640081"/>
            <a:ext cx="5916145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 err="1"/>
              <a:t>tanque</a:t>
            </a:r>
            <a:r>
              <a:rPr lang="en-US" sz="8800" dirty="0"/>
              <a:t> de </a:t>
            </a:r>
            <a:r>
              <a:rPr lang="en-US" sz="8800" dirty="0" err="1"/>
              <a:t>propano</a:t>
            </a:r>
            <a:endParaRPr lang="en-US" sz="8800" dirty="0"/>
          </a:p>
        </p:txBody>
      </p:sp>
      <p:pic>
        <p:nvPicPr>
          <p:cNvPr id="6" name="Picture Placeholder 5" descr="A white gas cylinder with nozzle&#10;&#10;Description automatically generated">
            <a:extLst>
              <a:ext uri="{FF2B5EF4-FFF2-40B4-BE49-F238E27FC236}">
                <a16:creationId xmlns:a16="http://schemas.microsoft.com/office/drawing/2014/main" id="{09B3DDB4-F323-961B-ED09-01ED00D4AE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47"/>
          <a:stretch/>
        </p:blipFill>
        <p:spPr>
          <a:xfrm>
            <a:off x="636006" y="821997"/>
            <a:ext cx="3386716" cy="49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9DE903-8652-5C89-98D7-C14C8A7F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30467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 err="1"/>
              <a:t>tanque</a:t>
            </a:r>
            <a:r>
              <a:rPr lang="en-US" sz="8800" dirty="0"/>
              <a:t> de </a:t>
            </a:r>
            <a:r>
              <a:rPr lang="en-US" sz="8800" dirty="0" err="1"/>
              <a:t>propano</a:t>
            </a:r>
            <a:endParaRPr lang="en-US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153F5-62EA-0062-9E20-B29FC8749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0814" y="4686300"/>
            <a:ext cx="5928018" cy="10572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 </a:t>
            </a:r>
            <a:r>
              <a:rPr lang="en-US" sz="3600" dirty="0" err="1">
                <a:solidFill>
                  <a:schemeClr val="bg1"/>
                </a:solidFill>
              </a:rPr>
              <a:t>regulador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Placeholder 5" descr="A propane tank with a pressure gauge&#10;&#10;Description automatically generated">
            <a:extLst>
              <a:ext uri="{FF2B5EF4-FFF2-40B4-BE49-F238E27FC236}">
                <a16:creationId xmlns:a16="http://schemas.microsoft.com/office/drawing/2014/main" id="{05851147-3BE4-99FE-57A6-84FEB0B36A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11584" b="3"/>
          <a:stretch/>
        </p:blipFill>
        <p:spPr>
          <a:xfrm>
            <a:off x="20" y="736600"/>
            <a:ext cx="4657328" cy="53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DAC-770C-5D91-C26A-BCD2D6CD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líquida</a:t>
            </a:r>
            <a:r>
              <a:rPr lang="en-US" dirty="0"/>
              <a:t> y vapor </a:t>
            </a:r>
            <a:r>
              <a:rPr lang="en-US" dirty="0" err="1"/>
              <a:t>retracción</a:t>
            </a:r>
            <a:endParaRPr lang="en-US" dirty="0"/>
          </a:p>
        </p:txBody>
      </p:sp>
      <p:pic>
        <p:nvPicPr>
          <p:cNvPr id="6" name="Content Placeholder 5" descr="A close-up of a gas tank&#10;&#10;Description automatically generated">
            <a:extLst>
              <a:ext uri="{FF2B5EF4-FFF2-40B4-BE49-F238E27FC236}">
                <a16:creationId xmlns:a16="http://schemas.microsoft.com/office/drawing/2014/main" id="{487D5C4A-CD25-EFCC-5BE5-36C4C05AF5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65" y="2587625"/>
            <a:ext cx="2242033" cy="3594100"/>
          </a:xfrm>
        </p:spPr>
      </p:pic>
      <p:pic>
        <p:nvPicPr>
          <p:cNvPr id="8" name="Content Placeholder 7" descr="A grey cylinder with a black handle&#10;&#10;Description automatically generated with medium confidence">
            <a:extLst>
              <a:ext uri="{FF2B5EF4-FFF2-40B4-BE49-F238E27FC236}">
                <a16:creationId xmlns:a16="http://schemas.microsoft.com/office/drawing/2014/main" id="{E7A8A9A1-7705-E981-D4AD-62E989FEEF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70" y="2582863"/>
            <a:ext cx="2259148" cy="3594100"/>
          </a:xfrm>
        </p:spPr>
      </p:pic>
    </p:spTree>
    <p:extLst>
      <p:ext uri="{BB962C8B-B14F-4D97-AF65-F5344CB8AC3E}">
        <p14:creationId xmlns:p14="http://schemas.microsoft.com/office/powerpoint/2010/main" val="2357360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close-up of a brass valve">
            <a:extLst>
              <a:ext uri="{FF2B5EF4-FFF2-40B4-BE49-F238E27FC236}">
                <a16:creationId xmlns:a16="http://schemas.microsoft.com/office/drawing/2014/main" id="{0959AAA7-2989-6BCE-2670-0F4072B06A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>
            <a:off x="2807032" y="1131510"/>
            <a:ext cx="6577935" cy="45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8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/>
              <a:t>Puede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Nombrar los componentes de un conjunto de soplete para techado</a:t>
            </a:r>
          </a:p>
          <a:p>
            <a:r>
              <a:rPr lang="es-ES" dirty="0"/>
              <a:t>2. Explicar los pasos y procedimientos adecuados para manipular bombonas de gas propano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7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1000"/>
              </a:lnSpc>
            </a:pPr>
            <a:r>
              <a:rPr lang="en-US" sz="7200" dirty="0" err="1"/>
              <a:t>Seguridad</a:t>
            </a:r>
            <a:r>
              <a:rPr lang="en-US" sz="7200" dirty="0"/>
              <a:t> de las </a:t>
            </a:r>
            <a:r>
              <a:rPr lang="en-US" sz="7200" dirty="0" err="1"/>
              <a:t>aplicaciones</a:t>
            </a:r>
            <a:endParaRPr lang="en-US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Sección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97312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usted debería poder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Reconocer</a:t>
            </a:r>
            <a:r>
              <a:rPr lang="en-US" dirty="0"/>
              <a:t> las zonas </a:t>
            </a:r>
            <a:r>
              <a:rPr lang="en-US" dirty="0" err="1"/>
              <a:t>peligrosas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Describir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 de </a:t>
            </a:r>
            <a:r>
              <a:rPr lang="en-US" dirty="0" err="1"/>
              <a:t>quemado</a:t>
            </a:r>
            <a:r>
              <a:rPr lang="en-US" dirty="0"/>
              <a:t> con </a:t>
            </a:r>
            <a:r>
              <a:rPr lang="en-US" dirty="0" err="1"/>
              <a:t>soplete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zonas </a:t>
            </a:r>
            <a:r>
              <a:rPr lang="en-US" dirty="0" err="1"/>
              <a:t>peligrosas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8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FB13B-81ED-E089-ABF3-59BA581A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40" y="643467"/>
            <a:ext cx="7386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2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77882-7C06-2CB3-651A-E0398831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00" y="488197"/>
            <a:ext cx="7519999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72720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241B-8941-A6F3-8FF0-7B29FA3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805160" cy="17007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Prácticas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</a:t>
            </a:r>
            <a:r>
              <a:rPr lang="en-US" dirty="0" err="1"/>
              <a:t>Certa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331F-DD78-BDE9-9D3D-DB07AD395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Lista de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Planificación</a:t>
            </a:r>
            <a:r>
              <a:rPr lang="en-US" dirty="0"/>
              <a:t> previa al </a:t>
            </a:r>
            <a:r>
              <a:rPr lang="en-US" dirty="0" err="1"/>
              <a:t>trabajo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Aplicación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Seguridad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soplete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Requisitos</a:t>
            </a:r>
            <a:r>
              <a:rPr lang="en-US" dirty="0"/>
              <a:t> para la </a:t>
            </a:r>
            <a:r>
              <a:rPr lang="en-US" dirty="0" err="1"/>
              <a:t>vigilancia</a:t>
            </a:r>
            <a:r>
              <a:rPr lang="en-US" dirty="0"/>
              <a:t> de </a:t>
            </a:r>
            <a:r>
              <a:rPr lang="en-US" dirty="0" err="1"/>
              <a:t>incendios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80" y="553791"/>
            <a:ext cx="7778839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5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5927" y="553791"/>
            <a:ext cx="7760145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94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3791"/>
            <a:ext cx="7669369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9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7804"/>
            <a:ext cx="7669369" cy="57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9420"/>
            <a:ext cx="7669369" cy="57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87195"/>
            <a:ext cx="7669369" cy="56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6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93560"/>
            <a:ext cx="7669369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2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429" y="593560"/>
            <a:ext cx="7633140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593560"/>
            <a:ext cx="7616082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6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619581"/>
            <a:ext cx="7616082" cy="56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err="1"/>
              <a:t>Requisitos</a:t>
            </a:r>
            <a:r>
              <a:rPr lang="en-US" sz="7200" dirty="0"/>
              <a:t> </a:t>
            </a:r>
            <a:r>
              <a:rPr lang="en-US" sz="7200" dirty="0" err="1"/>
              <a:t>generales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Sección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89738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Peligro</a:t>
            </a:r>
            <a:r>
              <a:rPr lang="en-US" dirty="0">
                <a:solidFill>
                  <a:schemeClr val="bg1"/>
                </a:solidFill>
              </a:rPr>
              <a:t>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632468"/>
            <a:ext cx="7616082" cy="55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B0BB5-E9FE-7E48-5AC9-2B30D05E1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865" y="643467"/>
            <a:ext cx="67262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10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/>
              <a:t>Puede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Reconocer</a:t>
            </a:r>
            <a:r>
              <a:rPr lang="en-US" dirty="0"/>
              <a:t> las zonas </a:t>
            </a:r>
            <a:r>
              <a:rPr lang="en-US" dirty="0" err="1"/>
              <a:t>peligrosas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Describir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 de </a:t>
            </a:r>
            <a:r>
              <a:rPr lang="en-US" dirty="0" err="1"/>
              <a:t>quemado</a:t>
            </a:r>
            <a:r>
              <a:rPr lang="en-US" dirty="0"/>
              <a:t> con </a:t>
            </a:r>
            <a:r>
              <a:rPr lang="en-US" dirty="0" err="1"/>
              <a:t>soplete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zonas </a:t>
            </a:r>
            <a:r>
              <a:rPr lang="en-US" dirty="0" err="1"/>
              <a:t>peligrosas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3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597896" cy="3136392"/>
          </a:xfrm>
        </p:spPr>
        <p:txBody>
          <a:bodyPr/>
          <a:lstStyle/>
          <a:p>
            <a:r>
              <a:rPr lang="es-ES" dirty="0"/>
              <a:t>Requisitos y obligaciones tras el empleo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Sección</a:t>
            </a:r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42421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usted debería poder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Explicar la vigilancia contra incendios posterior al trabajo y otros deberes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52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CFB0D-DB79-F7F9-3770-6FCE3C0E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308" y="179882"/>
            <a:ext cx="5646584" cy="65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E092-887E-CDAF-A7AD-09009A74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8080" y="330153"/>
            <a:ext cx="6048755" cy="61901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0374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/>
              <a:t>Puede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Explicar la vigilancia contra incendios posterior al trabajo y otros deberes.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78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2723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FORMACIÓN PRÁCTICA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9169F90-1C92-CAD3-12BF-F19BD4B8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854071"/>
            <a:ext cx="3529249" cy="31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9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debería poder demostrar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841736" cy="4154424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1. Procedimientos adecuados de encendido de linternas.</a:t>
            </a:r>
          </a:p>
          <a:p>
            <a:r>
              <a:rPr lang="es-ES" dirty="0"/>
              <a:t>2. Procedimientos adecuados de apagado de la soplete.</a:t>
            </a:r>
          </a:p>
          <a:p>
            <a:r>
              <a:rPr lang="es-ES" dirty="0"/>
              <a:t>3. Aplicación de la capa base autoadhesiva con especial atención a garantizar traslape sellado, utilizando</a:t>
            </a:r>
          </a:p>
          <a:p>
            <a:r>
              <a:rPr lang="es-ES" dirty="0"/>
              <a:t>la maqueta de la caja de tapajuntas.</a:t>
            </a:r>
          </a:p>
          <a:p>
            <a:r>
              <a:rPr lang="es-ES" dirty="0"/>
              <a:t>4. Aplicación de tapajuntas con la maqueta de la caja de tapajuntas.</a:t>
            </a:r>
          </a:p>
          <a:p>
            <a:pPr marL="401638" indent="-401638"/>
            <a:r>
              <a:rPr lang="es-ES" dirty="0"/>
              <a:t>5. Aplicación de tapajuntas con soplete directo utilizando la maqueta de la caja de tapajuntas y un soplete de tamaño de aplicación de detalle (105k </a:t>
            </a:r>
            <a:r>
              <a:rPr lang="es-ES" dirty="0" err="1"/>
              <a:t>Btu</a:t>
            </a:r>
            <a:r>
              <a:rPr lang="es-ES" dirty="0"/>
              <a:t> o menos).</a:t>
            </a:r>
          </a:p>
          <a:p>
            <a:r>
              <a:rPr lang="es-ES" dirty="0"/>
              <a:t>6. Arranque correcto de los rollos de membrana de campo en los bordes de los techos o paredes.</a:t>
            </a:r>
          </a:p>
          <a:p>
            <a:r>
              <a:rPr lang="es-ES" dirty="0"/>
              <a:t>7. Método de soplete para rodear una penetración de tubería y un desagüe.</a:t>
            </a:r>
          </a:p>
          <a:p>
            <a:r>
              <a:rPr lang="es-ES" dirty="0"/>
              <a:t>8. Método de soplete para instalar la lámina de campo sobre la penetración del desagüe.</a:t>
            </a:r>
          </a:p>
          <a:p>
            <a:r>
              <a:rPr lang="es-ES" dirty="0"/>
              <a:t>9. Método de soplete para terminar las membranas de campo en los bordes de los techos o paredes.</a:t>
            </a:r>
          </a:p>
          <a:p>
            <a:r>
              <a:rPr lang="es-ES" dirty="0"/>
              <a:t>10. Capacidad para evaluar y calificar el comportamiento de los demás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4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none" dirty="0"/>
              <a:t>Durante esta sección usted debería poder</a:t>
            </a:r>
            <a:r>
              <a:rPr lang="en-US" cap="non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Enumerar los requisitos de los equipos de protección individual para las actividades con soplete</a:t>
            </a:r>
          </a:p>
          <a:p>
            <a:r>
              <a:rPr lang="es-ES" dirty="0"/>
              <a:t>2. Describir los procedimientos básicos de primeros auxilios asociados a las actividades con soplete</a:t>
            </a:r>
          </a:p>
          <a:p>
            <a:r>
              <a:rPr lang="es-ES" dirty="0"/>
              <a:t>3. Describir el sistema PASS para utilizar un extintor de incendios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9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2723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examen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9169F90-1C92-CAD3-12BF-F19BD4B8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854071"/>
            <a:ext cx="3529249" cy="31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9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7C19B-CADE-DFD7-C3AA-D4D563E50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14" y="640081"/>
            <a:ext cx="7032894" cy="4419600"/>
          </a:xfrm>
        </p:spPr>
        <p:txBody>
          <a:bodyPr anchor="b">
            <a:normAutofit/>
          </a:bodyPr>
          <a:lstStyle/>
          <a:p>
            <a:pPr algn="l"/>
            <a:r>
              <a:rPr lang="en-US" sz="7500" dirty="0" err="1">
                <a:solidFill>
                  <a:schemeClr val="bg1"/>
                </a:solidFill>
              </a:rPr>
              <a:t>curso</a:t>
            </a:r>
            <a:r>
              <a:rPr lang="en-US" sz="7500" dirty="0">
                <a:solidFill>
                  <a:schemeClr val="bg1"/>
                </a:solidFill>
              </a:rPr>
              <a:t> de </a:t>
            </a:r>
            <a:r>
              <a:rPr lang="en-US" sz="7500" dirty="0" err="1">
                <a:solidFill>
                  <a:schemeClr val="bg1"/>
                </a:solidFill>
              </a:rPr>
              <a:t>certificación</a:t>
            </a:r>
            <a:r>
              <a:rPr lang="en-US" sz="7500" dirty="0">
                <a:solidFill>
                  <a:schemeClr val="bg1"/>
                </a:solidFill>
              </a:rPr>
              <a:t> CERTA 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7BF5B85-0FB0-B3FF-A736-C02EB911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45" y="1011937"/>
            <a:ext cx="4118641" cy="3675887"/>
          </a:xfrm>
          <a:prstGeom prst="rect">
            <a:avLst/>
          </a:prstGeom>
        </p:spPr>
      </p:pic>
      <p:pic>
        <p:nvPicPr>
          <p:cNvPr id="6" name="Picture 5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D919BB86-F9FB-25F0-D119-58A2B302F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6" y="5800276"/>
            <a:ext cx="2276714" cy="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7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fire extinguisher&#10;&#10;Description automatically generated">
            <a:extLst>
              <a:ext uri="{FF2B5EF4-FFF2-40B4-BE49-F238E27FC236}">
                <a16:creationId xmlns:a16="http://schemas.microsoft.com/office/drawing/2014/main" id="{F1542AE0-0F04-FE8A-2943-B5D2F72AED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349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0B03D-DF97-1593-E025-086C6B0C1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Hale de la anilla mientras mantiene el extintor en posición vertical. Esto romperá el precinto de seguridad.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0A547C-93A8-AC81-6630-2CD05FD0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HALE</a:t>
            </a:r>
          </a:p>
        </p:txBody>
      </p:sp>
    </p:spTree>
    <p:extLst>
      <p:ext uri="{BB962C8B-B14F-4D97-AF65-F5344CB8AC3E}">
        <p14:creationId xmlns:p14="http://schemas.microsoft.com/office/powerpoint/2010/main" val="93481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a fire extinguisher&#10;&#10;Description automatically generated">
            <a:extLst>
              <a:ext uri="{FF2B5EF4-FFF2-40B4-BE49-F238E27FC236}">
                <a16:creationId xmlns:a16="http://schemas.microsoft.com/office/drawing/2014/main" id="{1148CA60-2AF0-9AE3-E94A-63AF703E7B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r="22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C4A75-2947-7745-B1B5-29F4D363F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Apunte la manguera a la base del incendio. Empieza contra el viento y acércate al fuego con precaución.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BF7226-00C7-7C0F-83B4-D8DD985E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apunte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2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ire extinguisher spraying out a fire&#10;&#10;Description automatically generated">
            <a:extLst>
              <a:ext uri="{FF2B5EF4-FFF2-40B4-BE49-F238E27FC236}">
                <a16:creationId xmlns:a16="http://schemas.microsoft.com/office/drawing/2014/main" id="{8F71801B-9B59-3941-7BC1-623DC629B1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6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98069-708F-F3A3-431F-5219ABA9D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Apriete la palanca para descargar el extintor.</a:t>
            </a:r>
          </a:p>
          <a:p>
            <a:endParaRPr lang="en-US" dirty="0"/>
          </a:p>
          <a:p>
            <a:r>
              <a:rPr lang="es-ES" dirty="0"/>
              <a:t>Rocíe de un lado a otro.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A4AEF-218E-5BB8-E683-4BB951BC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apriete</a:t>
            </a:r>
            <a:r>
              <a:rPr lang="en-US" dirty="0"/>
              <a:t> </a:t>
            </a:r>
            <a:r>
              <a:rPr lang="en-US" cap="none" dirty="0"/>
              <a:t>y</a:t>
            </a:r>
            <a:r>
              <a:rPr lang="en-US" dirty="0"/>
              <a:t> ROCÍE</a:t>
            </a:r>
          </a:p>
        </p:txBody>
      </p:sp>
    </p:spTree>
    <p:extLst>
      <p:ext uri="{BB962C8B-B14F-4D97-AF65-F5344CB8AC3E}">
        <p14:creationId xmlns:p14="http://schemas.microsoft.com/office/powerpoint/2010/main" val="135669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Fuego </a:t>
            </a:r>
            <a:r>
              <a:rPr lang="en-US" kern="1200" cap="all" spc="12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clase</a:t>
            </a:r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Madera </a:t>
            </a:r>
          </a:p>
          <a:p>
            <a:r>
              <a:rPr lang="en-US" dirty="0" err="1"/>
              <a:t>Papel</a:t>
            </a:r>
            <a:endParaRPr lang="en-US" dirty="0"/>
          </a:p>
          <a:p>
            <a:r>
              <a:rPr lang="en-US" dirty="0" err="1"/>
              <a:t>Plástico</a:t>
            </a:r>
            <a:endParaRPr lang="en-US" dirty="0"/>
          </a:p>
          <a:p>
            <a:r>
              <a:rPr lang="en-US" dirty="0"/>
              <a:t>Trapos</a:t>
            </a:r>
          </a:p>
        </p:txBody>
      </p:sp>
      <p:pic>
        <p:nvPicPr>
          <p:cNvPr id="6" name="Picture Placeholder 5" descr="A person holding an object with a fire behind them&#10;&#10;Description automatically generated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15768" b="-1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3D81C641B21469E6E6CED92565240" ma:contentTypeVersion="20" ma:contentTypeDescription="Create a new document." ma:contentTypeScope="" ma:versionID="3d1423abd5a7619ac3a8d3b8c839e70e">
  <xsd:schema xmlns:xsd="http://www.w3.org/2001/XMLSchema" xmlns:xs="http://www.w3.org/2001/XMLSchema" xmlns:p="http://schemas.microsoft.com/office/2006/metadata/properties" xmlns:ns2="9320b33c-8403-4b12-ae8f-0795dedabb9d" xmlns:ns3="9d24217b-a727-4d25-a2f3-d297000e57a0" targetNamespace="http://schemas.microsoft.com/office/2006/metadata/properties" ma:root="true" ma:fieldsID="5c68333805b3682cc1f7cfc653c839a6" ns2:_="" ns3:_="">
    <xsd:import namespace="9320b33c-8403-4b12-ae8f-0795dedabb9d"/>
    <xsd:import namespace="9d24217b-a727-4d25-a2f3-d297000e5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TSresponse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0b33c-8403-4b12-ae8f-0795dedabb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6c53514-0e22-45c9-9942-d68cd5ff4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Sresponse" ma:index="23" nillable="true" ma:displayName="TS response" ma:format="Dropdown" ma:internalName="TSresponse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4217b-a727-4d25-a2f3-d297000e5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f4ae97a-7561-4773-b558-80e4acdb46ca}" ma:internalName="TaxCatchAll" ma:showField="CatchAllData" ma:web="9d24217b-a727-4d25-a2f3-d297000e5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20b33c-8403-4b12-ae8f-0795dedabb9d">
      <Terms xmlns="http://schemas.microsoft.com/office/infopath/2007/PartnerControls"/>
    </lcf76f155ced4ddcb4097134ff3c332f>
    <TSresponse xmlns="9320b33c-8403-4b12-ae8f-0795dedabb9d" xsi:nil="true"/>
    <TaxCatchAll xmlns="9d24217b-a727-4d25-a2f3-d297000e57a0" xsi:nil="true"/>
  </documentManagement>
</p:properties>
</file>

<file path=customXml/itemProps1.xml><?xml version="1.0" encoding="utf-8"?>
<ds:datastoreItem xmlns:ds="http://schemas.openxmlformats.org/officeDocument/2006/customXml" ds:itemID="{23896693-D50F-4938-9CA1-438B9D65F2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C421BC-7A60-49B2-BD94-FE776A94E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20b33c-8403-4b12-ae8f-0795dedabb9d"/>
    <ds:schemaRef ds:uri="9d24217b-a727-4d25-a2f3-d297000e57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57025B-6D04-4145-A522-CDA59C3D64CC}">
  <ds:schemaRefs>
    <ds:schemaRef ds:uri="http://purl.org/dc/elements/1.1/"/>
    <ds:schemaRef ds:uri="http://purl.org/dc/terms/"/>
    <ds:schemaRef ds:uri="http://purl.org/dc/dcmitype/"/>
    <ds:schemaRef ds:uri="9d24217b-a727-4d25-a2f3-d297000e57a0"/>
    <ds:schemaRef ds:uri="http://schemas.microsoft.com/office/2006/documentManagement/types"/>
    <ds:schemaRef ds:uri="http://www.w3.org/XML/1998/namespace"/>
    <ds:schemaRef ds:uri="9320b33c-8403-4b12-ae8f-0795dedabb9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853</Words>
  <Application>Microsoft Office PowerPoint</Application>
  <PresentationFormat>Widescreen</PresentationFormat>
  <Paragraphs>146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AGaramondPro-Regular</vt:lpstr>
      <vt:lpstr>Arial</vt:lpstr>
      <vt:lpstr>Franklin Gothic Demi Cond</vt:lpstr>
      <vt:lpstr>Franklin Gothic Medium</vt:lpstr>
      <vt:lpstr>Wingdings</vt:lpstr>
      <vt:lpstr>JuxtaposeVTI</vt:lpstr>
      <vt:lpstr>curso de certificación CERTA </vt:lpstr>
      <vt:lpstr>Desarrollo del curso</vt:lpstr>
      <vt:lpstr>Prácticas de seguridad Certa</vt:lpstr>
      <vt:lpstr>Requisitos generales </vt:lpstr>
      <vt:lpstr>Durante esta sección usted debería poder:</vt:lpstr>
      <vt:lpstr>HALE</vt:lpstr>
      <vt:lpstr>apunte</vt:lpstr>
      <vt:lpstr>apriete y ROCÍE</vt:lpstr>
      <vt:lpstr>Fuego clase a</vt:lpstr>
      <vt:lpstr>Fuego Clase b</vt:lpstr>
      <vt:lpstr>Fuego Clase C</vt:lpstr>
      <vt:lpstr>Fuego Clase D</vt:lpstr>
      <vt:lpstr>PowerPoint Presentation</vt:lpstr>
      <vt:lpstr>Puede:</vt:lpstr>
      <vt:lpstr>Planificación previa al empleo y preparación</vt:lpstr>
      <vt:lpstr>Durante esta sección usted debería poder:</vt:lpstr>
      <vt:lpstr>PowerPoint Presentation</vt:lpstr>
      <vt:lpstr>Puede:</vt:lpstr>
      <vt:lpstr>Herramienta de propano y seguridad de los equipos</vt:lpstr>
      <vt:lpstr>Durante esta sección usted debería poder:</vt:lpstr>
      <vt:lpstr>tanque de propano</vt:lpstr>
      <vt:lpstr>tanque de propano</vt:lpstr>
      <vt:lpstr>líquida y vapor retracción</vt:lpstr>
      <vt:lpstr>PowerPoint Presentation</vt:lpstr>
      <vt:lpstr>Puede:</vt:lpstr>
      <vt:lpstr>Seguridad de las aplicaciones</vt:lpstr>
      <vt:lpstr>Durante esta sección usted debería poder: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Puede:</vt:lpstr>
      <vt:lpstr>Requisitos y obligaciones tras el empleo</vt:lpstr>
      <vt:lpstr>Durante esta sección usted debería poder:</vt:lpstr>
      <vt:lpstr>PowerPoint Presentation</vt:lpstr>
      <vt:lpstr>PowerPoint Presentation</vt:lpstr>
      <vt:lpstr>Puede:</vt:lpstr>
      <vt:lpstr>FORMACIÓN PRÁCTICA</vt:lpstr>
      <vt:lpstr>Durante esta sección debería poder demostrar:</vt:lpstr>
      <vt:lpstr>examen</vt:lpstr>
      <vt:lpstr>curso de certificación CERTA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certificación CERTA</dc:title>
  <dc:creator>Amy Staska</dc:creator>
  <cp:lastModifiedBy>Amy Staska</cp:lastModifiedBy>
  <cp:revision>4</cp:revision>
  <dcterms:created xsi:type="dcterms:W3CDTF">2024-07-09T20:58:09Z</dcterms:created>
  <dcterms:modified xsi:type="dcterms:W3CDTF">2024-07-11T17:24:49Z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0x0101002073D81C641B21469E6E6CED92565240</vt:lpwstr>
  </property>
  <property fmtid="{D5CDD505-2E9C-101B-9397-08002B2CF9AE}" pid="3" name="MediaServiceImageTags">
    <vt:lpwstr/>
  </property>
</Properties>
</file>